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4"/>
  </p:notesMasterIdLst>
  <p:sldIdLst>
    <p:sldId id="256" r:id="rId5"/>
    <p:sldId id="257" r:id="rId6"/>
    <p:sldId id="258" r:id="rId7"/>
    <p:sldId id="259" r:id="rId8"/>
    <p:sldId id="260" r:id="rId9"/>
    <p:sldId id="261" r:id="rId10"/>
    <p:sldId id="262" r:id="rId11"/>
    <p:sldId id="263" r:id="rId12"/>
    <p:sldId id="264" r:id="rId13"/>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45FDA6-EFEB-553A-B741-77E1CE972DB9}" v="1" dt="2026-06-01T17:49:56.520"/>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270000" y="1638300"/>
            <a:ext cx="10464800" cy="3302000"/>
          </a:xfrm>
          <a:prstGeom prst="rect">
            <a:avLst/>
          </a:prstGeom>
        </p:spPr>
        <p:txBody>
          <a:bodyPr anchor="b"/>
          <a:lstStyle/>
          <a:p>
            <a:r>
              <a:t>Title Text</a:t>
            </a:r>
          </a:p>
        </p:txBody>
      </p:sp>
      <p:sp>
        <p:nvSpPr>
          <p:cNvPr id="12" name="Body Level One…"/>
          <p:cNvSpPr txBox="1">
            <a:spLocks noGrp="1"/>
          </p:cNvSpPr>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sz="2400" i="1"/>
            </a:lvl1pPr>
          </a:lstStyle>
          <a:p>
            <a:r>
              <a:t>–Johnny Appleseed</a:t>
            </a:r>
          </a:p>
        </p:txBody>
      </p:sp>
      <p:sp>
        <p:nvSpPr>
          <p:cNvPr id="94" name="“Type a quote here.”"/>
          <p:cNvSpPr txBox="1">
            <a:spLocks noGrp="1"/>
          </p:cNvSpPr>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13"/>
          </p:nvPr>
        </p:nvSpPr>
        <p:spPr>
          <a:xfrm>
            <a:off x="1625600" y="673100"/>
            <a:ext cx="9753600" cy="5905500"/>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1270000" y="6718300"/>
            <a:ext cx="10464800" cy="1422400"/>
          </a:xfrm>
          <a:prstGeom prst="rect">
            <a:avLst/>
          </a:prstGeom>
        </p:spPr>
        <p:txBody>
          <a:bodyPr anchor="b"/>
          <a:lstStyle/>
          <a:p>
            <a:r>
              <a:t>Title Text</a:t>
            </a:r>
          </a:p>
        </p:txBody>
      </p:sp>
      <p:sp>
        <p:nvSpPr>
          <p:cNvPr id="22" name="Body Level One…"/>
          <p:cNvSpPr txBox="1">
            <a:spLocks noGrp="1"/>
          </p:cNvSpPr>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1270000" y="3225800"/>
            <a:ext cx="10464800" cy="3302000"/>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sz="half" idx="13"/>
          </p:nvPr>
        </p:nvSpPr>
        <p:spPr>
          <a:xfrm>
            <a:off x="6718300" y="635000"/>
            <a:ext cx="5334000" cy="8216900"/>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952500" y="635000"/>
            <a:ext cx="5334000" cy="3987800"/>
          </a:xfrm>
          <a:prstGeom prst="rect">
            <a:avLst/>
          </a:prstGeom>
        </p:spPr>
        <p:txBody>
          <a:bodyPr anchor="b"/>
          <a:lstStyle>
            <a:lvl1pPr>
              <a:defRPr sz="6000"/>
            </a:lvl1pPr>
          </a:lstStyle>
          <a:p>
            <a:r>
              <a:t>Title Text</a:t>
            </a:r>
          </a:p>
        </p:txBody>
      </p:sp>
      <p:sp>
        <p:nvSpPr>
          <p:cNvPr id="40" name="Body Level One…"/>
          <p:cNvSpPr txBox="1">
            <a:spLocks noGrp="1"/>
          </p:cNvSpPr>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13"/>
          </p:nvPr>
        </p:nvSpPr>
        <p:spPr>
          <a:xfrm>
            <a:off x="6718300" y="2590800"/>
            <a:ext cx="5334000" cy="628650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952500" y="1270000"/>
            <a:ext cx="11099800" cy="72136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Image"/>
          <p:cNvSpPr>
            <a:spLocks noGrp="1"/>
          </p:cNvSpPr>
          <p:nvPr>
            <p:ph type="pic" sz="quarter" idx="14"/>
          </p:nvPr>
        </p:nvSpPr>
        <p:spPr>
          <a:xfrm>
            <a:off x="6718300" y="889000"/>
            <a:ext cx="5334000" cy="3771900"/>
          </a:xfrm>
          <a:prstGeom prst="rect">
            <a:avLst/>
          </a:prstGeom>
        </p:spPr>
        <p:txBody>
          <a:bodyPr lIns="91439" tIns="45719" rIns="91439" bIns="45719" anchor="t">
            <a:noAutofit/>
          </a:bodyPr>
          <a:lstStyle/>
          <a:p>
            <a:endParaRPr/>
          </a:p>
        </p:txBody>
      </p:sp>
      <p:sp>
        <p:nvSpPr>
          <p:cNvPr id="85" name="Image"/>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sz="16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Hand Washing Experiment"/>
          <p:cNvSpPr txBox="1">
            <a:spLocks noGrp="1"/>
          </p:cNvSpPr>
          <p:nvPr>
            <p:ph type="ctrTitle"/>
          </p:nvPr>
        </p:nvSpPr>
        <p:spPr>
          <a:xfrm>
            <a:off x="1270000" y="1536700"/>
            <a:ext cx="10464800" cy="3302000"/>
          </a:xfrm>
          <a:prstGeom prst="rect">
            <a:avLst/>
          </a:prstGeom>
        </p:spPr>
        <p:txBody>
          <a:bodyPr/>
          <a:lstStyle>
            <a:lvl1pPr>
              <a:defRPr sz="6600"/>
            </a:lvl1pPr>
          </a:lstStyle>
          <a:p>
            <a:r>
              <a:t>Hand Washing Experiment</a:t>
            </a:r>
          </a:p>
        </p:txBody>
      </p:sp>
      <p:sp>
        <p:nvSpPr>
          <p:cNvPr id="121" name="Buzz on Scum"/>
          <p:cNvSpPr txBox="1"/>
          <p:nvPr/>
        </p:nvSpPr>
        <p:spPr>
          <a:xfrm>
            <a:off x="3919918" y="5205904"/>
            <a:ext cx="5418964" cy="10562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6300" b="0" i="1"/>
            </a:lvl1pPr>
          </a:lstStyle>
          <a:p>
            <a:r>
              <a:t>Buzz on Scum</a:t>
            </a:r>
          </a:p>
        </p:txBody>
      </p:sp>
      <p:sp>
        <p:nvSpPr>
          <p:cNvPr id="122" name="CDC, Body and Mind (BAM) |  National Association of Biology Teachers"/>
          <p:cNvSpPr txBox="1"/>
          <p:nvPr/>
        </p:nvSpPr>
        <p:spPr>
          <a:xfrm>
            <a:off x="1317904" y="6824320"/>
            <a:ext cx="10368992" cy="4610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r>
              <a:t>CDC, Body and Mind (BAM) |  National Association of Biology Teachers</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Procedure"/>
          <p:cNvSpPr txBox="1">
            <a:spLocks noGrp="1"/>
          </p:cNvSpPr>
          <p:nvPr>
            <p:ph type="title"/>
          </p:nvPr>
        </p:nvSpPr>
        <p:spPr>
          <a:prstGeom prst="rect">
            <a:avLst/>
          </a:prstGeom>
        </p:spPr>
        <p:txBody>
          <a:bodyPr/>
          <a:lstStyle/>
          <a:p>
            <a:pPr lvl="1"/>
            <a:r>
              <a:t>Procedure</a:t>
            </a:r>
          </a:p>
        </p:txBody>
      </p:sp>
      <p:sp>
        <p:nvSpPr>
          <p:cNvPr id="125" name="Environment- This lesson gives students further information about the third vertex of the Epidemiologic triangle, the Environment.…"/>
          <p:cNvSpPr txBox="1">
            <a:spLocks noGrp="1"/>
          </p:cNvSpPr>
          <p:nvPr>
            <p:ph type="body" idx="1"/>
          </p:nvPr>
        </p:nvSpPr>
        <p:spPr>
          <a:prstGeom prst="rect">
            <a:avLst/>
          </a:prstGeom>
        </p:spPr>
        <p:txBody>
          <a:bodyPr/>
          <a:lstStyle/>
          <a:p>
            <a:pPr marL="391159" indent="-391159" defTabSz="514095">
              <a:spcBef>
                <a:spcPts val="3600"/>
              </a:spcBef>
              <a:buSzPct val="50000"/>
              <a:buBlip>
                <a:blip r:embed="rId2"/>
              </a:buBlip>
              <a:defRPr sz="2816"/>
            </a:pPr>
            <a:r>
              <a:t>Environment- This lesson gives students further information about the third vertex of the Epidemiologic triangle, the Environment. </a:t>
            </a:r>
          </a:p>
          <a:p>
            <a:pPr marL="391159" indent="-391159" defTabSz="514095">
              <a:spcBef>
                <a:spcPts val="3600"/>
              </a:spcBef>
              <a:buSzPct val="50000"/>
              <a:buBlip>
                <a:blip r:embed="rId2"/>
              </a:buBlip>
              <a:defRPr sz="2816"/>
            </a:pPr>
            <a:r>
              <a:t>Engagement- Question and discussion. “How do you think germs are spread?”</a:t>
            </a:r>
          </a:p>
          <a:p>
            <a:pPr marL="391159" indent="-391159" defTabSz="514095">
              <a:spcBef>
                <a:spcPts val="3600"/>
              </a:spcBef>
              <a:buSzPct val="50000"/>
              <a:buBlip>
                <a:blip r:embed="rId2"/>
              </a:buBlip>
              <a:defRPr sz="2816"/>
            </a:pPr>
            <a:r>
              <a:t>Exploration- Chart design, Hand washing activity, Record results</a:t>
            </a:r>
          </a:p>
          <a:p>
            <a:pPr marL="391159" indent="-391159" defTabSz="514095">
              <a:spcBef>
                <a:spcPts val="3600"/>
              </a:spcBef>
              <a:buSzPct val="50000"/>
              <a:buBlip>
                <a:blip r:embed="rId2"/>
              </a:buBlip>
              <a:defRPr sz="2816"/>
            </a:pPr>
            <a:r>
              <a:t>Explanation- Discussion with students on lessons learned, mode of spreading germs, relation of microbes and environment.</a:t>
            </a:r>
          </a:p>
          <a:p>
            <a:pPr marL="391159" indent="-391159" defTabSz="514095">
              <a:spcBef>
                <a:spcPts val="3600"/>
              </a:spcBef>
              <a:buSzPct val="50000"/>
              <a:buBlip>
                <a:blip r:embed="rId2"/>
              </a:buBlip>
              <a:defRPr sz="2816"/>
            </a:pPr>
            <a:r>
              <a:t>Evaluation- Ask students what they learned about microbes from this experiment.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Hand Washing Experiment"/>
          <p:cNvSpPr txBox="1">
            <a:spLocks noGrp="1"/>
          </p:cNvSpPr>
          <p:nvPr>
            <p:ph type="title"/>
          </p:nvPr>
        </p:nvSpPr>
        <p:spPr>
          <a:prstGeom prst="rect">
            <a:avLst/>
          </a:prstGeom>
        </p:spPr>
        <p:txBody>
          <a:bodyPr/>
          <a:lstStyle>
            <a:lvl1pPr defTabSz="484886">
              <a:defRPr sz="6640"/>
            </a:lvl1pPr>
          </a:lstStyle>
          <a:p>
            <a:r>
              <a:t>Hand Washing Experiment</a:t>
            </a:r>
          </a:p>
        </p:txBody>
      </p:sp>
      <p:sp>
        <p:nvSpPr>
          <p:cNvPr id="128" name="Materials-…"/>
          <p:cNvSpPr txBox="1"/>
          <p:nvPr/>
        </p:nvSpPr>
        <p:spPr>
          <a:xfrm>
            <a:off x="192963" y="2379320"/>
            <a:ext cx="12618874" cy="67221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marL="333375" indent="-333375" algn="l">
              <a:buSzPct val="50000"/>
              <a:buBlip>
                <a:blip r:embed="rId2"/>
              </a:buBlip>
            </a:pPr>
            <a:r>
              <a:t>Materials-</a:t>
            </a:r>
          </a:p>
          <a:p>
            <a:pPr algn="l"/>
            <a:r>
              <a:t>Powder or gel that stimulates the presence of germs students hands i.e. Glo Germ, Germ Juice, GitterBug</a:t>
            </a:r>
          </a:p>
          <a:p>
            <a:pPr algn="l"/>
            <a:r>
              <a:t>Black Light or ultraviolet light</a:t>
            </a:r>
          </a:p>
          <a:p>
            <a:pPr algn="l"/>
            <a:r>
              <a:t>Sink</a:t>
            </a:r>
          </a:p>
          <a:p>
            <a:pPr algn="l"/>
            <a:r>
              <a:t>Pen/crayons</a:t>
            </a:r>
          </a:p>
          <a:p>
            <a:pPr algn="l"/>
            <a:r>
              <a:t>Towels</a:t>
            </a:r>
          </a:p>
          <a:p>
            <a:pPr marL="333375" indent="-333375" algn="l">
              <a:buSzPct val="50000"/>
              <a:buBlip>
                <a:blip r:embed="rId2"/>
              </a:buBlip>
            </a:pPr>
            <a:r>
              <a:t>Engagement- Question and answer discussion with students</a:t>
            </a:r>
          </a:p>
          <a:p>
            <a:pPr marL="333375" indent="-333375" algn="l">
              <a:buSzPct val="50000"/>
              <a:buBlip>
                <a:blip r:embed="rId2"/>
              </a:buBlip>
            </a:pPr>
            <a:r>
              <a:t>Exploration-</a:t>
            </a:r>
          </a:p>
          <a:p>
            <a:pPr marL="228600" indent="-228600" algn="l">
              <a:buSzPct val="100000"/>
              <a:buAutoNum type="arabicPeriod"/>
            </a:pPr>
            <a:r>
              <a:t>Students to develop a chart that will help them score the cleanliness of their hands. Divide a piece of paper into four sections, trace the outline of a student’s hand in each section. Using pen or crayon have the student shade their hand of what a completely dirty, very dirty, dirty, and slightly dirty hands would appear. Label the top of the section as completely dirty hand as ++++, the very dirty hand as +++, and so on. A minus sign (-) represents completely clean. Chose one or 2 students to act as a judge for consistency. Other students can act as recorders. </a:t>
            </a:r>
          </a:p>
          <a:p>
            <a:pPr marL="228600" indent="-228600" algn="l">
              <a:buSzPct val="100000"/>
              <a:buAutoNum type="arabicPeriod"/>
            </a:pPr>
            <a:r>
              <a:t>Construct a data table</a:t>
            </a:r>
          </a:p>
        </p:txBody>
      </p:sp>
      <p:sp>
        <p:nvSpPr>
          <p:cNvPr id="129" name="Method 1"/>
          <p:cNvSpPr txBox="1"/>
          <p:nvPr/>
        </p:nvSpPr>
        <p:spPr>
          <a:xfrm>
            <a:off x="4600497" y="1357067"/>
            <a:ext cx="3472664" cy="10069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5900"/>
            </a:lvl1pPr>
          </a:lstStyle>
          <a:p>
            <a:r>
              <a:t>Method 1</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Data Table"/>
          <p:cNvSpPr txBox="1">
            <a:spLocks noGrp="1"/>
          </p:cNvSpPr>
          <p:nvPr>
            <p:ph type="title"/>
          </p:nvPr>
        </p:nvSpPr>
        <p:spPr>
          <a:prstGeom prst="rect">
            <a:avLst/>
          </a:prstGeom>
        </p:spPr>
        <p:txBody>
          <a:bodyPr/>
          <a:lstStyle/>
          <a:p>
            <a:r>
              <a:t>Data Table</a:t>
            </a:r>
          </a:p>
        </p:txBody>
      </p:sp>
      <p:sp>
        <p:nvSpPr>
          <p:cNvPr id="132" name="insert  empty data table pg #3"/>
          <p:cNvSpPr txBox="1"/>
          <p:nvPr/>
        </p:nvSpPr>
        <p:spPr>
          <a:xfrm>
            <a:off x="4346397" y="4551020"/>
            <a:ext cx="4426306" cy="4610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r>
              <a:t>insert  empty data table pg #3</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Spread some of the germ-stimulating powder or gel on a student’s hands. Spread evenly over both hands, including the back of the hands, wrists, and under the fingernails.…"/>
          <p:cNvSpPr txBox="1">
            <a:spLocks noGrp="1"/>
          </p:cNvSpPr>
          <p:nvPr>
            <p:ph type="body" idx="1"/>
          </p:nvPr>
        </p:nvSpPr>
        <p:spPr>
          <a:prstGeom prst="rect">
            <a:avLst/>
          </a:prstGeom>
        </p:spPr>
        <p:txBody>
          <a:bodyPr/>
          <a:lstStyle/>
          <a:p>
            <a:pPr marL="205739" indent="-205739" defTabSz="525779">
              <a:spcBef>
                <a:spcPts val="3700"/>
              </a:spcBef>
              <a:buSzPct val="100000"/>
              <a:buAutoNum type="arabicPeriod" startAt="3"/>
              <a:defRPr sz="2880"/>
            </a:pPr>
            <a:r>
              <a:t>Spread some of the germ-stimulating powder or gel on a student’s hands. Spread evenly over both hands, including the back of the hands, wrists, and under the fingernails.</a:t>
            </a:r>
          </a:p>
          <a:p>
            <a:pPr marL="205739" indent="-205739" defTabSz="525779">
              <a:spcBef>
                <a:spcPts val="3700"/>
              </a:spcBef>
              <a:buSzPct val="100000"/>
              <a:buAutoNum type="arabicPeriod" startAt="3"/>
              <a:defRPr sz="2880"/>
            </a:pPr>
            <a:r>
              <a:t>Examine hands under the black light</a:t>
            </a:r>
          </a:p>
          <a:p>
            <a:pPr marL="205739" indent="-205739" defTabSz="525779">
              <a:spcBef>
                <a:spcPts val="3700"/>
              </a:spcBef>
              <a:buSzPct val="100000"/>
              <a:buAutoNum type="arabicPeriod" startAt="3"/>
              <a:defRPr sz="2880"/>
            </a:pPr>
            <a:r>
              <a:t>Student to wash hands for five seconds. Stop and check the cleanliness of the hands under the black light. Record under the 5 minute column</a:t>
            </a:r>
          </a:p>
          <a:p>
            <a:pPr marL="205739" indent="-205739" defTabSz="525779">
              <a:spcBef>
                <a:spcPts val="3700"/>
              </a:spcBef>
              <a:buSzPct val="100000"/>
              <a:buAutoNum type="arabicPeriod" startAt="3"/>
              <a:defRPr sz="2880"/>
            </a:pPr>
            <a:r>
              <a:t>Student to wash hands for five additional seconds. Stop and check under the black light. Record this as 10 seconds.Repeat the procedure twice for the 15 and 20 second mark.</a:t>
            </a:r>
          </a:p>
          <a:p>
            <a:pPr marL="205739" indent="-205739" defTabSz="525779">
              <a:spcBef>
                <a:spcPts val="3700"/>
              </a:spcBef>
              <a:buSzPct val="100000"/>
              <a:buAutoNum type="arabicPeriod" startAt="3"/>
              <a:defRPr sz="2880"/>
            </a:pPr>
            <a:r>
              <a:t>Change roles and repeat the activity until everyone (including the judges) have had a turn to wash hands.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ompleted Sample Data Table"/>
          <p:cNvSpPr txBox="1">
            <a:spLocks noGrp="1"/>
          </p:cNvSpPr>
          <p:nvPr>
            <p:ph type="title"/>
          </p:nvPr>
        </p:nvSpPr>
        <p:spPr>
          <a:prstGeom prst="rect">
            <a:avLst/>
          </a:prstGeom>
        </p:spPr>
        <p:txBody>
          <a:bodyPr/>
          <a:lstStyle>
            <a:lvl1pPr defTabSz="484886">
              <a:defRPr sz="6640"/>
            </a:lvl1pPr>
          </a:lstStyle>
          <a:p>
            <a:r>
              <a:t>Completed Sample Data Table </a:t>
            </a:r>
          </a:p>
        </p:txBody>
      </p:sp>
      <p:sp>
        <p:nvSpPr>
          <p:cNvPr id="137" name="insert  data table pg #4"/>
          <p:cNvSpPr txBox="1"/>
          <p:nvPr/>
        </p:nvSpPr>
        <p:spPr>
          <a:xfrm>
            <a:off x="4840173" y="4551020"/>
            <a:ext cx="3438754" cy="4610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r>
              <a:t>insert  data table pg #4</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Hand Washing Horizontal graph"/>
          <p:cNvSpPr txBox="1">
            <a:spLocks noGrp="1"/>
          </p:cNvSpPr>
          <p:nvPr>
            <p:ph type="title"/>
          </p:nvPr>
        </p:nvSpPr>
        <p:spPr>
          <a:prstGeom prst="rect">
            <a:avLst/>
          </a:prstGeom>
        </p:spPr>
        <p:txBody>
          <a:bodyPr/>
          <a:lstStyle>
            <a:lvl1pPr defTabSz="484886">
              <a:defRPr sz="6640"/>
            </a:lvl1pPr>
          </a:lstStyle>
          <a:p>
            <a:r>
              <a:t>Hand Washing Horizontal graph</a:t>
            </a:r>
          </a:p>
        </p:txBody>
      </p:sp>
      <p:sp>
        <p:nvSpPr>
          <p:cNvPr id="140" name="insert graph table pg #4"/>
          <p:cNvSpPr txBox="1"/>
          <p:nvPr/>
        </p:nvSpPr>
        <p:spPr>
          <a:xfrm>
            <a:off x="4780889" y="4551020"/>
            <a:ext cx="3557322" cy="4610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r>
              <a:t>insert graph table pg #4</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Hand Washing Experiment…"/>
          <p:cNvSpPr txBox="1">
            <a:spLocks noGrp="1"/>
          </p:cNvSpPr>
          <p:nvPr>
            <p:ph type="title"/>
          </p:nvPr>
        </p:nvSpPr>
        <p:spPr>
          <a:prstGeom prst="rect">
            <a:avLst/>
          </a:prstGeom>
        </p:spPr>
        <p:txBody>
          <a:bodyPr/>
          <a:lstStyle/>
          <a:p>
            <a:pPr defTabSz="514095">
              <a:defRPr sz="7040"/>
            </a:pPr>
            <a:r>
              <a:t>Hand Washing Experiment</a:t>
            </a:r>
          </a:p>
          <a:p>
            <a:pPr defTabSz="514095">
              <a:defRPr sz="5896"/>
            </a:pPr>
            <a:r>
              <a:t>Method 2</a:t>
            </a:r>
          </a:p>
        </p:txBody>
      </p:sp>
      <p:sp>
        <p:nvSpPr>
          <p:cNvPr id="143" name="Materials-…"/>
          <p:cNvSpPr txBox="1"/>
          <p:nvPr/>
        </p:nvSpPr>
        <p:spPr>
          <a:xfrm>
            <a:off x="223423" y="2511749"/>
            <a:ext cx="12837353" cy="74098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marL="333375" indent="-333375" algn="l">
              <a:buSzPct val="50000"/>
              <a:buBlip>
                <a:blip r:embed="rId2"/>
              </a:buBlip>
              <a:defRPr sz="1900"/>
            </a:pPr>
            <a:r>
              <a:t>Materials- </a:t>
            </a:r>
          </a:p>
          <a:p>
            <a:pPr algn="l">
              <a:defRPr sz="1900"/>
            </a:pPr>
            <a:r>
              <a:t>Apron or smock (or old clothing)</a:t>
            </a:r>
          </a:p>
          <a:p>
            <a:pPr algn="l">
              <a:defRPr sz="1900"/>
            </a:pPr>
            <a:r>
              <a:t>Timer</a:t>
            </a:r>
          </a:p>
          <a:p>
            <a:pPr algn="l">
              <a:defRPr sz="1900"/>
            </a:pPr>
            <a:r>
              <a:t>Sink</a:t>
            </a:r>
          </a:p>
          <a:p>
            <a:pPr algn="l">
              <a:defRPr sz="1900"/>
            </a:pPr>
            <a:r>
              <a:t>Blindfold</a:t>
            </a:r>
          </a:p>
          <a:p>
            <a:pPr algn="l">
              <a:defRPr sz="1900"/>
            </a:pPr>
            <a:r>
              <a:t>1 tube of washable paint</a:t>
            </a:r>
          </a:p>
          <a:p>
            <a:pPr algn="l">
              <a:defRPr sz="1900"/>
            </a:pPr>
            <a:r>
              <a:t>Towels</a:t>
            </a:r>
          </a:p>
          <a:p>
            <a:pPr algn="l">
              <a:defRPr sz="1900"/>
            </a:pPr>
            <a:r>
              <a:t>Soap</a:t>
            </a:r>
          </a:p>
          <a:p>
            <a:pPr algn="l">
              <a:defRPr sz="1900"/>
            </a:pPr>
            <a:r>
              <a:t>Newspaper</a:t>
            </a:r>
          </a:p>
          <a:p>
            <a:pPr algn="l">
              <a:defRPr sz="1900"/>
            </a:pPr>
            <a:endParaRPr/>
          </a:p>
          <a:p>
            <a:pPr marL="333375" indent="-333375" algn="l">
              <a:buSzPct val="50000"/>
              <a:buBlip>
                <a:blip r:embed="rId2"/>
              </a:buBlip>
              <a:defRPr sz="1900"/>
            </a:pPr>
            <a:r>
              <a:t>Engagement- Q/A discussion</a:t>
            </a:r>
          </a:p>
          <a:p>
            <a:pPr marL="333375" indent="-333375" algn="l">
              <a:buSzPct val="50000"/>
              <a:buBlip>
                <a:blip r:embed="rId2"/>
              </a:buBlip>
              <a:defRPr sz="1900"/>
            </a:pPr>
            <a:r>
              <a:t>Exploration- </a:t>
            </a:r>
          </a:p>
          <a:p>
            <a:pPr marL="228600" indent="-228600" algn="l">
              <a:buSzPct val="100000"/>
              <a:buAutoNum type="arabicPeriod"/>
              <a:defRPr sz="1900"/>
            </a:pPr>
            <a:r>
              <a:t>Chart design using four divided section of a piece of paper with hand outline in each section. Shade in hands on completely dirty, very dirty, dirty and slightly dirty using crayon and label the hands as per ++++ scale</a:t>
            </a:r>
          </a:p>
          <a:p>
            <a:pPr marL="228600" indent="-228600" algn="l">
              <a:buSzPct val="100000"/>
              <a:buAutoNum type="arabicPeriod"/>
              <a:defRPr sz="1900"/>
            </a:pPr>
            <a:r>
              <a:t>Cover workspace with newspaper. Divide students into pairs. One will be the hand washer and one will be the timekeeper.</a:t>
            </a:r>
          </a:p>
          <a:p>
            <a:pPr marL="228600" indent="-228600" algn="l">
              <a:buSzPct val="100000"/>
              <a:buAutoNum type="arabicPeriod"/>
              <a:defRPr sz="1900"/>
            </a:pPr>
            <a:r>
              <a:t>Washer put one teaspoon of washable paint on the palm of one hand, spreading evenly over both hands including back of hands, wrists and under fingernails. Allow hands to dry completely. </a:t>
            </a:r>
          </a:p>
          <a:p>
            <a:pPr marL="228600" indent="-228600" algn="l">
              <a:buSzPct val="100000"/>
              <a:buAutoNum type="arabicPeriod"/>
              <a:defRPr sz="1900"/>
            </a:pPr>
            <a:r>
              <a:t>At the sink, place a blindfold over the hand washer’s eyes. Have the hand washer wash just with water for one second. After one second, have the timekeeper blot the washer’s hands dry by lightly touching a towel to the skin. DO NOT RUB. Do Not let the hand Washer see his or hands or give away any hints as to cleanliness. </a:t>
            </a:r>
          </a:p>
          <a:p>
            <a:pPr marL="333375" indent="-333375" algn="l">
              <a:buSzPct val="50000"/>
              <a:buBlip>
                <a:blip r:embed="rId2"/>
              </a:buBlip>
              <a:defRPr sz="1900"/>
            </a:pPr>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Have the judge chart the cleanliness on the data table under the heading appropriate 1 second column.  This chart table is Washing with Water only.…"/>
          <p:cNvSpPr txBox="1"/>
          <p:nvPr/>
        </p:nvSpPr>
        <p:spPr>
          <a:xfrm>
            <a:off x="58820" y="1185520"/>
            <a:ext cx="12887160" cy="78270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marL="476250" indent="-476250" algn="l">
              <a:buSzPct val="100000"/>
              <a:buAutoNum type="arabicPeriod" startAt="5"/>
            </a:pPr>
            <a:r>
              <a:t>Have the judge chart the cleanliness on the data table under the heading appropriate 1 second column.  This chart table is Washing with Water only.</a:t>
            </a:r>
          </a:p>
          <a:p>
            <a:pPr marL="476250" indent="-476250" algn="l">
              <a:buSzPct val="100000"/>
              <a:buAutoNum type="arabicPeriod" startAt="5"/>
            </a:pPr>
            <a:r>
              <a:t>Have the washer wash for four more seconds with just water.  Lightly blot and record results</a:t>
            </a:r>
          </a:p>
          <a:p>
            <a:pPr marL="476250" indent="-476250" algn="l">
              <a:buSzPct val="100000"/>
              <a:buAutoNum type="arabicPeriod" startAt="5"/>
            </a:pPr>
            <a:r>
              <a:t>Have the washer wash for fifteen more seconds, blot and record. Continue with the 20 second wash</a:t>
            </a:r>
          </a:p>
          <a:p>
            <a:pPr marL="476250" indent="-476250" algn="l">
              <a:buSzPct val="100000"/>
              <a:buAutoNum type="arabicPeriod" startAt="5"/>
            </a:pPr>
            <a:r>
              <a:t>Switch hand washers. This hand washer will conduct same experiment this time using soap.</a:t>
            </a:r>
          </a:p>
          <a:p>
            <a:pPr marL="476250" indent="-476250" algn="l">
              <a:buSzPct val="100000"/>
              <a:buAutoNum type="arabicPeriod" startAt="5"/>
            </a:pPr>
            <a:r>
              <a:t>Use a new data table to record results labeled as Water and Soap</a:t>
            </a:r>
          </a:p>
          <a:p>
            <a:pPr marL="476250" indent="-476250" algn="l">
              <a:buSzPct val="100000"/>
              <a:buAutoNum type="arabicPeriod" startAt="5"/>
            </a:pPr>
            <a:r>
              <a:t>Students then graph results using two appropriately labeled graphs</a:t>
            </a:r>
          </a:p>
          <a:p>
            <a:pPr algn="l"/>
            <a:endParaRPr/>
          </a:p>
          <a:p>
            <a:pPr marL="333375" indent="-333375" algn="l">
              <a:buSzPct val="50000"/>
              <a:buBlip>
                <a:blip r:embed="rId2"/>
              </a:buBlip>
            </a:pPr>
            <a:r>
              <a:t>Explanation - </a:t>
            </a:r>
          </a:p>
          <a:p>
            <a:pPr marL="476250" indent="-476250" algn="l">
              <a:buClr>
                <a:srgbClr val="000000"/>
              </a:buClr>
              <a:buSzPct val="100000"/>
              <a:buAutoNum type="arabicPeriod"/>
            </a:pPr>
            <a:r>
              <a:t>Discussion with students on lesson learned hand washing with water vs with soap and water</a:t>
            </a:r>
          </a:p>
          <a:p>
            <a:pPr marL="476250" indent="-476250" algn="l">
              <a:buClr>
                <a:srgbClr val="000000"/>
              </a:buClr>
              <a:buSzPct val="100000"/>
              <a:buAutoNum type="arabicPeriod"/>
            </a:pPr>
            <a:r>
              <a:t>Discuss with students how germs can be picked up or spread through inadequate hand washing.</a:t>
            </a:r>
          </a:p>
          <a:p>
            <a:pPr marL="476250" indent="-476250" algn="l">
              <a:buClr>
                <a:srgbClr val="000000"/>
              </a:buClr>
              <a:buSzPct val="100000"/>
              <a:buAutoNum type="arabicPeriod"/>
            </a:pPr>
            <a:r>
              <a:t>Discussion with students relation of microbes and conditions favorable for survival and transmission.</a:t>
            </a:r>
          </a:p>
          <a:p>
            <a:pPr marL="333375" indent="-333375" algn="l">
              <a:buSzPct val="50000"/>
              <a:buBlip>
                <a:blip r:embed="rId2"/>
              </a:buBlip>
            </a:pPr>
            <a:r>
              <a:t>Elaboration and Evaluation- Ask students what they learned about microbes from this experiment.</a:t>
            </a:r>
          </a:p>
        </p:txBody>
      </p:sp>
      <p:sp>
        <p:nvSpPr>
          <p:cNvPr id="146" name="Method 2 continued"/>
          <p:cNvSpPr txBox="1"/>
          <p:nvPr/>
        </p:nvSpPr>
        <p:spPr>
          <a:xfrm>
            <a:off x="3846328" y="356801"/>
            <a:ext cx="5070844" cy="7214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4100"/>
            </a:lvl1pPr>
          </a:lstStyle>
          <a:p>
            <a:r>
              <a:t>Method 2 continued</a:t>
            </a:r>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38564708B8CF4AB3FA7A923BCC9648" ma:contentTypeVersion="15" ma:contentTypeDescription="Create a new document." ma:contentTypeScope="" ma:versionID="17f396e7fc0c04e5f691577e1366cea5">
  <xsd:schema xmlns:xsd="http://www.w3.org/2001/XMLSchema" xmlns:xs="http://www.w3.org/2001/XMLSchema" xmlns:p="http://schemas.microsoft.com/office/2006/metadata/properties" xmlns:ns2="ea50d13e-0299-487f-8b3e-c21c2556eee6" xmlns:ns3="0f608008-a9ab-4651-a053-db58d2ac1a41" targetNamespace="http://schemas.microsoft.com/office/2006/metadata/properties" ma:root="true" ma:fieldsID="2d9071cf57fef1ddd15bd59d8d9add56" ns2:_="" ns3:_="">
    <xsd:import namespace="ea50d13e-0299-487f-8b3e-c21c2556eee6"/>
    <xsd:import namespace="0f608008-a9ab-4651-a053-db58d2ac1a4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50d13e-0299-487f-8b3e-c21c2556ee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13f1b82-65f5-46c8-8a3b-adbfa096b745"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608008-a9ab-4651-a053-db58d2ac1a4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c7a87e4-4178-4bfa-83fa-0ca07b7bf967}" ma:internalName="TaxCatchAll" ma:showField="CatchAllData" ma:web="0f608008-a9ab-4651-a053-db58d2ac1a41">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a50d13e-0299-487f-8b3e-c21c2556eee6">
      <Terms xmlns="http://schemas.microsoft.com/office/infopath/2007/PartnerControls"/>
    </lcf76f155ced4ddcb4097134ff3c332f>
    <TaxCatchAll xmlns="0f608008-a9ab-4651-a053-db58d2ac1a41" xsi:nil="true"/>
    <SharedWithUsers xmlns="0f608008-a9ab-4651-a053-db58d2ac1a41">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0036F1-4CAF-4C8A-B006-CC1DF84510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50d13e-0299-487f-8b3e-c21c2556eee6"/>
    <ds:schemaRef ds:uri="0f608008-a9ab-4651-a053-db58d2ac1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1C86DD7-C78D-4998-A816-439BB890500A}">
  <ds:schemaRefs>
    <ds:schemaRef ds:uri="http://schemas.microsoft.com/office/2006/metadata/properties"/>
    <ds:schemaRef ds:uri="http://schemas.microsoft.com/office/infopath/2007/PartnerControls"/>
    <ds:schemaRef ds:uri="ea50d13e-0299-487f-8b3e-c21c2556eee6"/>
    <ds:schemaRef ds:uri="0f608008-a9ab-4651-a053-db58d2ac1a41"/>
  </ds:schemaRefs>
</ds:datastoreItem>
</file>

<file path=customXml/itemProps3.xml><?xml version="1.0" encoding="utf-8"?>
<ds:datastoreItem xmlns:ds="http://schemas.openxmlformats.org/officeDocument/2006/customXml" ds:itemID="{30AB3630-859B-43BE-892D-BA66FC115DF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Hand Washing Experiment</vt:lpstr>
      <vt:lpstr>Procedure</vt:lpstr>
      <vt:lpstr>Hand Washing Experiment</vt:lpstr>
      <vt:lpstr>Data Table</vt:lpstr>
      <vt:lpstr>PowerPoint Presentation</vt:lpstr>
      <vt:lpstr>Completed Sample Data Table </vt:lpstr>
      <vt:lpstr>Hand Washing Horizontal graph</vt:lpstr>
      <vt:lpstr>Hand Washing Experiment Method 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2</cp:revision>
  <dcterms:modified xsi:type="dcterms:W3CDTF">2026-06-01T17:50:04Z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0x0101008938564708B8CF4AB3FA7A923BCC9648</vt:lpwstr>
  </property>
  <property fmtid="{D5CDD505-2E9C-101B-9397-08002B2CF9AE}" pid="3" name="Order">
    <vt:r8>25900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MediaServiceImageTags">
    <vt:lpwstr/>
  </property>
</Properties>
</file>